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6858000" cy="9144000"/>
  <p:embeddedFontLst>
    <p:embeddedFont>
      <p:font typeface="Poppi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2" roundtripDataSignature="AMtx7mgWo/VpEFk5d2cGqPQyHbkWROmL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-bold.fntdata"/><Relationship Id="rId6" Type="http://schemas.openxmlformats.org/officeDocument/2006/relationships/slide" Target="slides/slide1.xml"/><Relationship Id="rId18" Type="http://schemas.openxmlformats.org/officeDocument/2006/relationships/font" Target="fonts/Poppi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hyperlink" Target="https://en.wikipedia.org/wiki/Kushwaha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Shubham17112/hearth" TargetMode="External"/><Relationship Id="rId10" Type="http://schemas.openxmlformats.org/officeDocument/2006/relationships/hyperlink" Target="https://github.com/Shubham17112/hearth" TargetMode="External"/><Relationship Id="rId13" Type="http://schemas.openxmlformats.org/officeDocument/2006/relationships/hyperlink" Target="https://github.com/Shubham17112/hearth" TargetMode="External"/><Relationship Id="rId12" Type="http://schemas.openxmlformats.org/officeDocument/2006/relationships/hyperlink" Target="https://github.com/Shubham17112/hearth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g"/><Relationship Id="rId4" Type="http://schemas.openxmlformats.org/officeDocument/2006/relationships/hyperlink" Target="https://hearth-1.onrender.com" TargetMode="External"/><Relationship Id="rId9" Type="http://schemas.openxmlformats.org/officeDocument/2006/relationships/hyperlink" Target="https://github.com/Shubham17112/hearth/tree/main/model" TargetMode="External"/><Relationship Id="rId15" Type="http://schemas.openxmlformats.org/officeDocument/2006/relationships/hyperlink" Target="https://github.com/Shubham17112/hearth" TargetMode="External"/><Relationship Id="rId14" Type="http://schemas.openxmlformats.org/officeDocument/2006/relationships/hyperlink" Target="https://github.com/Shubham17112/hearth" TargetMode="External"/><Relationship Id="rId16" Type="http://schemas.openxmlformats.org/officeDocument/2006/relationships/image" Target="../media/image13.png"/><Relationship Id="rId5" Type="http://schemas.openxmlformats.org/officeDocument/2006/relationships/hyperlink" Target="https://hearth-1.onrender.com" TargetMode="External"/><Relationship Id="rId6" Type="http://schemas.openxmlformats.org/officeDocument/2006/relationships/hyperlink" Target="https://github.com/Shubham17112/hearth/tree/main/model" TargetMode="External"/><Relationship Id="rId7" Type="http://schemas.openxmlformats.org/officeDocument/2006/relationships/hyperlink" Target="https://github.com/Shubham17112/hearth/tree/main/model" TargetMode="External"/><Relationship Id="rId8" Type="http://schemas.openxmlformats.org/officeDocument/2006/relationships/hyperlink" Target="https://github.com/Shubham17112/hearth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jp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jp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14158023" y="72830"/>
            <a:ext cx="4129977" cy="1494322"/>
          </a:xfrm>
          <a:custGeom>
            <a:rect b="b" l="l" r="r" t="t"/>
            <a:pathLst>
              <a:path extrusionOk="0" h="1494322" w="4129977">
                <a:moveTo>
                  <a:pt x="0" y="0"/>
                </a:moveTo>
                <a:lnTo>
                  <a:pt x="4129977" y="0"/>
                </a:lnTo>
                <a:lnTo>
                  <a:pt x="4129977" y="1494323"/>
                </a:lnTo>
                <a:lnTo>
                  <a:pt x="0" y="14943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2511499" y="8814921"/>
            <a:ext cx="5334847" cy="886757"/>
          </a:xfrm>
          <a:custGeom>
            <a:rect b="b" l="l" r="r" t="t"/>
            <a:pathLst>
              <a:path extrusionOk="0" h="886757" w="5334847">
                <a:moveTo>
                  <a:pt x="0" y="0"/>
                </a:moveTo>
                <a:lnTo>
                  <a:pt x="5334847" y="0"/>
                </a:lnTo>
                <a:lnTo>
                  <a:pt x="5334847" y="886758"/>
                </a:lnTo>
                <a:lnTo>
                  <a:pt x="0" y="8867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2511499" y="2166083"/>
            <a:ext cx="4458683" cy="5954835"/>
          </a:xfrm>
          <a:custGeom>
            <a:rect b="b" l="l" r="r" t="t"/>
            <a:pathLst>
              <a:path extrusionOk="0" h="5954835" w="4458683">
                <a:moveTo>
                  <a:pt x="0" y="0"/>
                </a:moveTo>
                <a:lnTo>
                  <a:pt x="4458683" y="0"/>
                </a:lnTo>
                <a:lnTo>
                  <a:pt x="4458683" y="5954834"/>
                </a:lnTo>
                <a:lnTo>
                  <a:pt x="0" y="59548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 txBox="1"/>
          <p:nvPr/>
        </p:nvSpPr>
        <p:spPr>
          <a:xfrm>
            <a:off x="1258922" y="2757739"/>
            <a:ext cx="10814672" cy="74004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Presented by: Glitch Fix</a:t>
            </a:r>
            <a:endParaRPr/>
          </a:p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893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Group Members: </a:t>
            </a:r>
            <a:endParaRPr/>
          </a:p>
          <a:p>
            <a:pPr indent="-420444" lvl="1" marL="840889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3"/>
              <a:buFont typeface="Arial"/>
              <a:buChar char="•"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Pooja </a:t>
            </a:r>
            <a:r>
              <a:rPr b="0" i="0" lang="en-US" sz="3893" u="sng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Kushwaha</a:t>
            </a:r>
            <a:endParaRPr/>
          </a:p>
          <a:p>
            <a:pPr indent="-420444" lvl="1" marL="840889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3"/>
              <a:buFont typeface="Arial"/>
              <a:buChar char="•"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Shubham</a:t>
            </a:r>
            <a:endParaRPr/>
          </a:p>
          <a:p>
            <a:pPr indent="-420444" lvl="1" marL="840889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3"/>
              <a:buFont typeface="Arial"/>
              <a:buChar char="•"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Mannu Yadav</a:t>
            </a:r>
            <a:endParaRPr/>
          </a:p>
          <a:p>
            <a:pPr indent="-420444" lvl="1" marL="840889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3"/>
              <a:buFont typeface="Arial"/>
              <a:buChar char="•"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Md Sahanawaz Hussain</a:t>
            </a:r>
            <a:endParaRPr/>
          </a:p>
          <a:p>
            <a:pPr indent="-420444" lvl="1" marL="840889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93"/>
              <a:buFont typeface="Arial"/>
              <a:buChar char="•"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Gaurav </a:t>
            </a:r>
            <a:endParaRPr/>
          </a:p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893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College: IIT Madras</a:t>
            </a:r>
            <a:endParaRPr/>
          </a:p>
          <a:p>
            <a:pPr indent="0" lvl="0" marL="0" marR="0" rtl="0" algn="l">
              <a:lnSpc>
                <a:spcPct val="1040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893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821017" y="419942"/>
            <a:ext cx="11690482" cy="170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HEART DISEASE PREDICTION USING MACHINE LEARNING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6F0FF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"/>
          <p:cNvSpPr/>
          <p:nvPr/>
        </p:nvSpPr>
        <p:spPr>
          <a:xfrm>
            <a:off x="1280584" y="2331852"/>
            <a:ext cx="15726832" cy="1120537"/>
          </a:xfrm>
          <a:custGeom>
            <a:rect b="b" l="l" r="r" t="t"/>
            <a:pathLst>
              <a:path extrusionOk="0" h="1120537" w="15726832">
                <a:moveTo>
                  <a:pt x="0" y="0"/>
                </a:moveTo>
                <a:lnTo>
                  <a:pt x="15726832" y="0"/>
                </a:lnTo>
                <a:lnTo>
                  <a:pt x="15726832" y="1120537"/>
                </a:lnTo>
                <a:lnTo>
                  <a:pt x="0" y="11205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10"/>
          <p:cNvSpPr/>
          <p:nvPr/>
        </p:nvSpPr>
        <p:spPr>
          <a:xfrm>
            <a:off x="821017" y="3718598"/>
            <a:ext cx="6551368" cy="8350259"/>
          </a:xfrm>
          <a:custGeom>
            <a:rect b="b" l="l" r="r" t="t"/>
            <a:pathLst>
              <a:path extrusionOk="0" h="8350259" w="6551368">
                <a:moveTo>
                  <a:pt x="0" y="0"/>
                </a:moveTo>
                <a:lnTo>
                  <a:pt x="6551368" y="0"/>
                </a:lnTo>
                <a:lnTo>
                  <a:pt x="6551368" y="8350259"/>
                </a:lnTo>
                <a:lnTo>
                  <a:pt x="0" y="83502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10"/>
          <p:cNvSpPr/>
          <p:nvPr/>
        </p:nvSpPr>
        <p:spPr>
          <a:xfrm>
            <a:off x="10027474" y="3718598"/>
            <a:ext cx="6635736" cy="8097543"/>
          </a:xfrm>
          <a:custGeom>
            <a:rect b="b" l="l" r="r" t="t"/>
            <a:pathLst>
              <a:path extrusionOk="0" h="8097543" w="6635736">
                <a:moveTo>
                  <a:pt x="0" y="0"/>
                </a:moveTo>
                <a:lnTo>
                  <a:pt x="6635736" y="0"/>
                </a:lnTo>
                <a:lnTo>
                  <a:pt x="6635736" y="8097542"/>
                </a:lnTo>
                <a:lnTo>
                  <a:pt x="0" y="80975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2380" r="0" t="-17421"/>
            </a:stretch>
          </a:blipFill>
          <a:ln>
            <a:noFill/>
          </a:ln>
        </p:spPr>
      </p:sp>
      <p:sp>
        <p:nvSpPr>
          <p:cNvPr id="161" name="Google Shape;161;p10"/>
          <p:cNvSpPr txBox="1"/>
          <p:nvPr/>
        </p:nvSpPr>
        <p:spPr>
          <a:xfrm>
            <a:off x="821017" y="305642"/>
            <a:ext cx="15842193" cy="20262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DATA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67" name="Google Shape;167;p11"/>
          <p:cNvSpPr txBox="1"/>
          <p:nvPr/>
        </p:nvSpPr>
        <p:spPr>
          <a:xfrm>
            <a:off x="1462038" y="476250"/>
            <a:ext cx="3139440" cy="2355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50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1"/>
          <p:cNvSpPr txBox="1"/>
          <p:nvPr/>
        </p:nvSpPr>
        <p:spPr>
          <a:xfrm>
            <a:off x="1028700" y="1809142"/>
            <a:ext cx="14989448" cy="9229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Prediction Example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Input Data: Age: 50, Sex: Male (1), Chest Pain: 2, Cholesterol: 200, etc.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Output: “LOW RISK of developing heart disease (Model Confidence: 85%)” or “HIGH RISK (Model Confidence: 70%)”.</a:t>
            </a:r>
            <a:endParaRPr/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Developed a heart disease prediction model using a Random Forest Classifier.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Integrated with Flask and Gemini AI for a user-friendly, conversational interface.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Provides non-invasive, scalable risk assessment with clear disclaimers.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Future Work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Integrate with larger datasets for model retraining.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Enhance chatbot with multilingual support.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Address ethical considerations like data privacy and model bias.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9" name="Google Shape;169;p11"/>
          <p:cNvSpPr/>
          <p:nvPr/>
        </p:nvSpPr>
        <p:spPr>
          <a:xfrm>
            <a:off x="13811821" y="5669387"/>
            <a:ext cx="4412654" cy="4114800"/>
          </a:xfrm>
          <a:custGeom>
            <a:rect b="b" l="l" r="r" t="t"/>
            <a:pathLst>
              <a:path extrusionOk="0" h="4114800" w="4412654">
                <a:moveTo>
                  <a:pt x="0" y="0"/>
                </a:moveTo>
                <a:lnTo>
                  <a:pt x="4412654" y="0"/>
                </a:lnTo>
                <a:lnTo>
                  <a:pt x="441265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75" name="Google Shape;175;p12"/>
          <p:cNvSpPr txBox="1"/>
          <p:nvPr/>
        </p:nvSpPr>
        <p:spPr>
          <a:xfrm>
            <a:off x="1028700" y="1809142"/>
            <a:ext cx="14989500" cy="12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Deploy App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sng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https://hearth-1.onrender.com/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Raw Data Set Link: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https://www.kaggle.com/code/caesarmario/listen-to-your-heart-a-disease-prediction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Trained Model Link: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sng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https://github.com/Shubham17112/hearth/tree/main/model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7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Github Code Link: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94" u="sng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https://github.com/Shubham17112/hearth</a:t>
            </a:r>
            <a:endParaRPr/>
          </a:p>
          <a:p>
            <a:pPr indent="0" lvl="0" marL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94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  <a:hlinkClick r:id="rId9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94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Demo video Link: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0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1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2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sng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  <a:hlinkClick r:id="rId1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176" name="Google Shape;176;p12"/>
          <p:cNvSpPr/>
          <p:nvPr/>
        </p:nvSpPr>
        <p:spPr>
          <a:xfrm>
            <a:off x="13079980" y="4723719"/>
            <a:ext cx="4490914" cy="4114800"/>
          </a:xfrm>
          <a:custGeom>
            <a:rect b="b" l="l" r="r" t="t"/>
            <a:pathLst>
              <a:path extrusionOk="0" h="4114800" w="4490914">
                <a:moveTo>
                  <a:pt x="0" y="0"/>
                </a:moveTo>
                <a:lnTo>
                  <a:pt x="4490914" y="0"/>
                </a:lnTo>
                <a:lnTo>
                  <a:pt x="449091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7" name="Google Shape;177;p12"/>
          <p:cNvSpPr txBox="1"/>
          <p:nvPr/>
        </p:nvSpPr>
        <p:spPr>
          <a:xfrm>
            <a:off x="0" y="476250"/>
            <a:ext cx="10768790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REFERENCES/LINKS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95" name="Google Shape;95;p2"/>
          <p:cNvSpPr/>
          <p:nvPr/>
        </p:nvSpPr>
        <p:spPr>
          <a:xfrm>
            <a:off x="10065486" y="-574660"/>
            <a:ext cx="8577240" cy="11436320"/>
          </a:xfrm>
          <a:custGeom>
            <a:rect b="b" l="l" r="r" t="t"/>
            <a:pathLst>
              <a:path extrusionOk="0" h="11436320" w="8577240">
                <a:moveTo>
                  <a:pt x="0" y="0"/>
                </a:moveTo>
                <a:lnTo>
                  <a:pt x="8577240" y="0"/>
                </a:lnTo>
                <a:lnTo>
                  <a:pt x="8577240" y="11436320"/>
                </a:lnTo>
                <a:lnTo>
                  <a:pt x="0" y="114363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2"/>
          <p:cNvSpPr txBox="1"/>
          <p:nvPr/>
        </p:nvSpPr>
        <p:spPr>
          <a:xfrm>
            <a:off x="1028700" y="2332688"/>
            <a:ext cx="10814672" cy="74766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Heart Disease Overview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leading cause of global mortality, affecting millions.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Early detection can prevent severe complications like heart attacks and strokes.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Current Challenges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leading cause of global mortality, affecting millions.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Early detection can prevent severe complications like heart attacks and strokes.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Potential Solution</a:t>
            </a:r>
            <a:endParaRPr/>
          </a:p>
          <a:p>
            <a:pPr indent="-312497" lvl="1" marL="624995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94"/>
              <a:buFont typeface="Arial"/>
              <a:buChar char="•"/>
            </a:pPr>
            <a:r>
              <a:rPr b="0" i="0" lang="en-US" sz="28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Machine learning model for non-invasive, efficient heart disease risk prediction.</a:t>
            </a:r>
            <a:endParaRPr/>
          </a:p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821017" y="-246808"/>
            <a:ext cx="11690482" cy="2693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INTRODUCITON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03" name="Google Shape;103;p3"/>
          <p:cNvSpPr txBox="1"/>
          <p:nvPr/>
        </p:nvSpPr>
        <p:spPr>
          <a:xfrm>
            <a:off x="821017" y="2362703"/>
            <a:ext cx="10814672" cy="67812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Objective 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Develop a machine learning model to predict heart disease risk based on medical and demographic data.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Specific Goals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Data collection and preprocessing.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Feature selection and engineering.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 development and integration with Flask and Gemini AI.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 evaluation and validation.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Ethical and practical considerations.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13273087" y="2878514"/>
            <a:ext cx="3986212" cy="4114800"/>
          </a:xfrm>
          <a:custGeom>
            <a:rect b="b" l="l" r="r" t="t"/>
            <a:pathLst>
              <a:path extrusionOk="0" h="4114800" w="3986212">
                <a:moveTo>
                  <a:pt x="0" y="0"/>
                </a:moveTo>
                <a:lnTo>
                  <a:pt x="3986213" y="0"/>
                </a:lnTo>
                <a:lnTo>
                  <a:pt x="39862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p3"/>
          <p:cNvSpPr txBox="1"/>
          <p:nvPr/>
        </p:nvSpPr>
        <p:spPr>
          <a:xfrm>
            <a:off x="821017" y="-65833"/>
            <a:ext cx="15842193" cy="22408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9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 STATMENT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11" name="Google Shape;111;p4"/>
          <p:cNvSpPr txBox="1"/>
          <p:nvPr/>
        </p:nvSpPr>
        <p:spPr>
          <a:xfrm>
            <a:off x="821017" y="2362703"/>
            <a:ext cx="10814672" cy="68003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Goal Chosen: Good Health and Well-Being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Early detection of heart disease to reduce mortality and improve patient outcomes.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Rationale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High prevalence of heart disease globally.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Potential to reduce healthcare burden through early intervention.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13392556" y="1815248"/>
            <a:ext cx="3558136" cy="8471752"/>
          </a:xfrm>
          <a:custGeom>
            <a:rect b="b" l="l" r="r" t="t"/>
            <a:pathLst>
              <a:path extrusionOk="0" h="8471752" w="3558136">
                <a:moveTo>
                  <a:pt x="0" y="0"/>
                </a:moveTo>
                <a:lnTo>
                  <a:pt x="3558136" y="0"/>
                </a:lnTo>
                <a:lnTo>
                  <a:pt x="3558136" y="8471752"/>
                </a:lnTo>
                <a:lnTo>
                  <a:pt x="0" y="8471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4"/>
          <p:cNvSpPr txBox="1"/>
          <p:nvPr/>
        </p:nvSpPr>
        <p:spPr>
          <a:xfrm>
            <a:off x="821017" y="162767"/>
            <a:ext cx="15842193" cy="1661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SUSTAINABLE DEVELOPMENT GOAL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19" name="Google Shape;119;p5"/>
          <p:cNvSpPr txBox="1"/>
          <p:nvPr/>
        </p:nvSpPr>
        <p:spPr>
          <a:xfrm>
            <a:off x="821017" y="1855272"/>
            <a:ext cx="17295954" cy="1113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Data Collection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Collects 13 medical parameters (e.g., age, sex, cholesterol, chest pain type) via a chatbot interface.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Uses Gemini AI for conversational, empathetic data collection.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for tanning model ( used Kaggle data set after cleaning ) :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raw dataset: https://www.kaggle.com/code/caesarmario/listen-to-your-heart-a-disease-prediction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Input Validation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Validates user inputs using regex and predefined ranges for each parameter (e.g., age: 1–120, cholesterol: 100–600 mg/dl).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Ensures data suitability for model predictions.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Feature Selection and Engineering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Fixed set of 13 features: age, sex, cp, trestbps, chol, fbs, restecg, thalach, exang, oldpeak, slope, ca, thal.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Descriptions provided to users (e.g., sex: 1 = male, 0 = female; cp: chest pain type).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16099624" y="643094"/>
            <a:ext cx="2017347" cy="2017347"/>
          </a:xfrm>
          <a:custGeom>
            <a:rect b="b" l="l" r="r" t="t"/>
            <a:pathLst>
              <a:path extrusionOk="0" h="2017347" w="2017347">
                <a:moveTo>
                  <a:pt x="0" y="0"/>
                </a:moveTo>
                <a:lnTo>
                  <a:pt x="2017348" y="0"/>
                </a:lnTo>
                <a:lnTo>
                  <a:pt x="2017348" y="2017348"/>
                </a:lnTo>
                <a:lnTo>
                  <a:pt x="0" y="20173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5"/>
          <p:cNvSpPr txBox="1"/>
          <p:nvPr/>
        </p:nvSpPr>
        <p:spPr>
          <a:xfrm>
            <a:off x="821017" y="267542"/>
            <a:ext cx="15842193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COLLECTION AND PREPROCESSING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27" name="Google Shape;127;p6"/>
          <p:cNvSpPr txBox="1"/>
          <p:nvPr/>
        </p:nvSpPr>
        <p:spPr>
          <a:xfrm>
            <a:off x="821017" y="1855272"/>
            <a:ext cx="10814672" cy="11096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Algorithm Used: Random Forest Classifier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Random Forest Classifier (loaded as heat_diease_model.pkl).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Ensemble method for robust predictions, suitable for high-dimensional medical data.</a:t>
            </a:r>
            <a:endParaRPr/>
          </a:p>
          <a:p>
            <a:pPr indent="0" lvl="0" marL="0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6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 Training and loading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Train the model using the preprocessed dataset.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cross-validation to ensure model stability and prevent overfitting.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Uses joblib to load a trained model.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Prediction Logic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Accepts 13 validated inputs in a specific order.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Outputs binary prediction (0 = LOW RISK, 1 = HIGH RISK) and probability (if available).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11635689" y="2255758"/>
            <a:ext cx="6121460" cy="6121460"/>
          </a:xfrm>
          <a:custGeom>
            <a:rect b="b" l="l" r="r" t="t"/>
            <a:pathLst>
              <a:path extrusionOk="0" h="6121460" w="6121460">
                <a:moveTo>
                  <a:pt x="0" y="0"/>
                </a:moveTo>
                <a:lnTo>
                  <a:pt x="6121460" y="0"/>
                </a:lnTo>
                <a:lnTo>
                  <a:pt x="6121460" y="6121460"/>
                </a:lnTo>
                <a:lnTo>
                  <a:pt x="0" y="6121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p6"/>
          <p:cNvSpPr txBox="1"/>
          <p:nvPr/>
        </p:nvSpPr>
        <p:spPr>
          <a:xfrm>
            <a:off x="821017" y="267542"/>
            <a:ext cx="15842193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DEVELOPMENT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35" name="Google Shape;135;p7"/>
          <p:cNvSpPr txBox="1"/>
          <p:nvPr/>
        </p:nvSpPr>
        <p:spPr>
          <a:xfrm>
            <a:off x="1028700" y="1739947"/>
            <a:ext cx="10814672" cy="10619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Flask Framework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Description: Python web framework for hosting the application.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Usage: Serves the chatbot interface and handles prediction requests.</a:t>
            </a:r>
            <a:endParaRPr/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Gemini AI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Description: Google’s AI model for natural language processing.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Usage: Powers the HeartDiseaseBot for empathetic, conversational data collection.</a:t>
            </a:r>
            <a:endParaRPr/>
          </a:p>
          <a:p>
            <a:pPr indent="-11539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4"/>
              <a:buFont typeface="Arial"/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Joblib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Description: Library for loading pre-trained machine learning models.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Usage: Loads the Random Forest model for predictions.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12919939" y="2992233"/>
            <a:ext cx="4534215" cy="4114800"/>
          </a:xfrm>
          <a:custGeom>
            <a:rect b="b" l="l" r="r" t="t"/>
            <a:pathLst>
              <a:path extrusionOk="0" h="4114800" w="4534215">
                <a:moveTo>
                  <a:pt x="0" y="0"/>
                </a:moveTo>
                <a:lnTo>
                  <a:pt x="4534215" y="0"/>
                </a:lnTo>
                <a:lnTo>
                  <a:pt x="453421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p7"/>
          <p:cNvSpPr txBox="1"/>
          <p:nvPr/>
        </p:nvSpPr>
        <p:spPr>
          <a:xfrm>
            <a:off x="821017" y="267542"/>
            <a:ext cx="15842193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 AND RESOURCES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43" name="Google Shape;143;p8"/>
          <p:cNvSpPr txBox="1"/>
          <p:nvPr/>
        </p:nvSpPr>
        <p:spPr>
          <a:xfrm>
            <a:off x="1028700" y="1809142"/>
            <a:ext cx="10814672" cy="10638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Chatbot Interface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Built with Flask and HTML templates (chat.html).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Collects user inputs sequentially, validates them, and provides clear explanations (e.g., “What is your age in years?”).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Uses Gemini AI for professional, reassuring responses.</a:t>
            </a:r>
            <a:endParaRPr/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Model Integration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Deployed via Flask, enabling real-time predictions.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Users receive risk assessment (e.g., “HIGH RISK” or “LOW RISK”) with confidence scores.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Error Handling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Handles missing model files, invalid inputs, and prediction errors gracefully.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Provides user-friendly error messages (e.g., “Please clarify your response for cholesterol level”).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13339953" y="2509473"/>
            <a:ext cx="3919347" cy="4114800"/>
          </a:xfrm>
          <a:custGeom>
            <a:rect b="b" l="l" r="r" t="t"/>
            <a:pathLst>
              <a:path extrusionOk="0" h="4114800" w="3919347">
                <a:moveTo>
                  <a:pt x="0" y="0"/>
                </a:moveTo>
                <a:lnTo>
                  <a:pt x="3919347" y="0"/>
                </a:lnTo>
                <a:lnTo>
                  <a:pt x="39193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8"/>
          <p:cNvSpPr txBox="1"/>
          <p:nvPr/>
        </p:nvSpPr>
        <p:spPr>
          <a:xfrm>
            <a:off x="821017" y="267542"/>
            <a:ext cx="15842193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7887" l="0" r="0" t="-7887"/>
            </a:stretch>
          </a:blipFill>
          <a:ln>
            <a:noFill/>
          </a:ln>
        </p:spPr>
      </p:sp>
      <p:sp>
        <p:nvSpPr>
          <p:cNvPr id="151" name="Google Shape;151;p9"/>
          <p:cNvSpPr txBox="1"/>
          <p:nvPr/>
        </p:nvSpPr>
        <p:spPr>
          <a:xfrm>
            <a:off x="1028700" y="1809142"/>
            <a:ext cx="10814672" cy="1385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4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Problem Solving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Early Detection: Identifies high-risk individuals for timely intervention.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Non-Invasive: Collects data through a simple chatbot, no medical procedures needed.</a:t>
            </a:r>
            <a:endParaRPr/>
          </a:p>
          <a:p>
            <a:pPr indent="-290908" lvl="1" marL="581816" marR="0" rtl="0" algn="l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94"/>
              <a:buFont typeface="Arial"/>
              <a:buChar char="•"/>
            </a:pPr>
            <a:r>
              <a:rPr b="0" i="0" lang="en-US" sz="26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Scalable: Web-based deployment allows integration into healthcare platforms or mobile apps.</a:t>
            </a:r>
            <a:endParaRPr/>
          </a:p>
          <a:p>
            <a:pPr indent="0" lvl="0" marL="0" marR="0" rtl="0" algn="l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Why It Will Work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Conversational Interface: Gemini AI ensures user-friendly, empathetic interaction.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Robust Model: Random Forest handles complex medical data effectively.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Scalable Infrastructure: Flask enables deployment across diverse systems.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Ethical Design: Includes disclaimers emphasizing consultation with healthcare professionals.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3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Error Handling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Handles missing model files, invalid inputs, and prediction errors gracefully.</a:t>
            </a:r>
            <a:endParaRPr/>
          </a:p>
          <a:p>
            <a:pPr indent="-280113" lvl="1" marL="560226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4"/>
              <a:buFont typeface="Arial"/>
              <a:buChar char="•"/>
            </a:pPr>
            <a:r>
              <a:rPr b="0" i="0" lang="en-US" sz="2594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Provides user-friendly error messages (e.g., “Please clarify your response for cholesterol level”).</a:t>
            </a:r>
            <a:endParaRPr/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2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62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94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13383362" y="294771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9"/>
          <p:cNvSpPr txBox="1"/>
          <p:nvPr/>
        </p:nvSpPr>
        <p:spPr>
          <a:xfrm>
            <a:off x="821017" y="267542"/>
            <a:ext cx="15842193" cy="13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IMPACT AND EFFECTIVENESS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